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93" r:id="rId3"/>
    <p:sldId id="294" r:id="rId4"/>
    <p:sldId id="262" r:id="rId5"/>
    <p:sldId id="263" r:id="rId6"/>
    <p:sldId id="291" r:id="rId7"/>
    <p:sldId id="257" r:id="rId8"/>
    <p:sldId id="259" r:id="rId9"/>
    <p:sldId id="295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9" r:id="rId18"/>
    <p:sldId id="273" r:id="rId19"/>
    <p:sldId id="296" r:id="rId20"/>
    <p:sldId id="274" r:id="rId21"/>
    <p:sldId id="275" r:id="rId22"/>
    <p:sldId id="281" r:id="rId23"/>
    <p:sldId id="283" r:id="rId24"/>
    <p:sldId id="284" r:id="rId25"/>
    <p:sldId id="285" r:id="rId26"/>
    <p:sldId id="286" r:id="rId27"/>
    <p:sldId id="287" r:id="rId28"/>
    <p:sldId id="288" r:id="rId29"/>
    <p:sldId id="290" r:id="rId30"/>
    <p:sldId id="292" r:id="rId31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тудент" initials="С" lastIdx="2" clrIdx="0">
    <p:extLst>
      <p:ext uri="{19B8F6BF-5375-455C-9EA6-DF929625EA0E}">
        <p15:presenceInfo xmlns:p15="http://schemas.microsoft.com/office/powerpoint/2012/main" userId="Студент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51" autoAdjust="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BD25A9A-4588-F950-15AF-937F795ACB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0F4C0-E091-A02A-D498-287575D9B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0428"/>
            <a:ext cx="9144000" cy="2387600"/>
          </a:xfrm>
        </p:spPr>
        <p:txBody>
          <a:bodyPr anchor="b">
            <a:normAutofit/>
          </a:bodyPr>
          <a:lstStyle>
            <a:lvl1pPr algn="ctr">
              <a:defRPr sz="8000" b="1">
                <a:solidFill>
                  <a:srgbClr val="3D615E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UA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2FF636-EAE4-BB90-6DAC-F208C86AC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351"/>
            <a:ext cx="9144000" cy="770865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C085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49DEA6-0D43-EAA5-9772-F327A1650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6E3B-B25F-4C26-AE6B-98787E0D6F4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37A9CA-7EE9-FDBD-18C5-789F9522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AED3E4-7070-60FA-BE9D-154D14E48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D6CE-D4B5-4F87-B133-81747D0D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060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BB08A7-43AF-E76D-8BA8-85829519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56426A-677C-E18E-047B-E1407D838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81C7E2-0ECF-266C-6645-666A7DDFB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6E3B-B25F-4C26-AE6B-98787E0D6F4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B63812-BBDB-1132-77E9-18DCB926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2A74AB-F6B9-D610-E9B2-186A78AB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D6CE-D4B5-4F87-B133-81747D0D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0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9FCF4AF-A827-0D51-17F4-89774A9D5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80E2A35-41BA-F516-C251-EA551E2F2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9872F5-BC5D-D839-E315-5CFB72BE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6E3B-B25F-4C26-AE6B-98787E0D6F4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C74A1E-333E-7E3C-F452-D7D94E36D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7CA703-AD0A-1741-02BC-3F9D5CE4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D6CE-D4B5-4F87-B133-81747D0D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19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E9FD6-471F-7AB8-0AE8-82B25BB8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885101-1B29-3AD7-901C-A00DD8333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C61163-4E90-987D-5F9C-A480D6C7A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6E3B-B25F-4C26-AE6B-98787E0D6F4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52BA18-474E-BCBB-034E-7865B7F1C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824B9E-A8C2-3562-1A8F-0E5346A1A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D6CE-D4B5-4F87-B133-81747D0D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35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90D2A3-3F6C-6939-2878-0EAE4B287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DBBCE6-69E4-A973-E95E-6D82130EF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8DE9A9-84C5-5FDB-6F71-1926140C2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6E3B-B25F-4C26-AE6B-98787E0D6F4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F8C557-803E-78D5-67EE-C47E8DE4A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05E29A-7F00-A7F2-D3FD-72C6846F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D6CE-D4B5-4F87-B133-81747D0D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682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37ACDF-AABE-1E29-7CA1-4181F465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AE7B99-9866-765E-51B5-A160D072F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1EFC735-9C92-33C4-CB27-28192C19E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C90C563-D8D3-4A61-99B0-762911310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6E3B-B25F-4C26-AE6B-98787E0D6F4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BEDDF3-CE4A-ED6D-97BA-DDD50E33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5E49543-9736-8E7D-49C9-CBF2EE07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D6CE-D4B5-4F87-B133-81747D0D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3248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D07B37-EFC5-016D-E633-F8D4145FA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4A2552-4E03-4F13-C57D-183534490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66F37C0-B8A2-5FDB-65F3-3037643D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28CC84B-14B8-6224-6865-B54FC32FA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411F1BB-5D1D-7C41-A3F9-0BE3649AE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9135937-DE84-D594-266C-F2327F92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6E3B-B25F-4C26-AE6B-98787E0D6F4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EA01070-3C01-F0D8-1B99-1C82E2761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B4BB968-51C7-D0F3-E8DF-4896C9D7B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D6CE-D4B5-4F87-B133-81747D0D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9344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AA0F14-3B6F-2216-BD66-A58F4558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3D3BED4-F4B4-CAC5-B220-9109229C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6E3B-B25F-4C26-AE6B-98787E0D6F4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48B434-CAEE-C91F-E1F7-28A555C2D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B469EE-F053-0AD2-2716-97837215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D6CE-D4B5-4F87-B133-81747D0D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38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8DE3E20-4CBE-56E2-4155-AD0311619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6E3B-B25F-4C26-AE6B-98787E0D6F4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546CAF5-BC96-9D37-926C-697F710EA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A3200E-13FF-E654-CF5E-6D4DBE59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D6CE-D4B5-4F87-B133-81747D0D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0865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A62C23-9938-47AC-347B-2F955301F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010739-720D-60CE-4B14-8ED9E1E49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5B897A-A13E-BEB4-72C0-7707CB072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9837B4-C988-E07B-E3F4-89FDB12E1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6E3B-B25F-4C26-AE6B-98787E0D6F4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A46F2C-43D2-F901-6E8E-DCEF6436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6B9DB4-8B25-ADC6-8FA0-9A7DB73F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D6CE-D4B5-4F87-B133-81747D0D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482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64C891-7065-88A8-43A8-96D9D020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C24D8D8-539A-706E-339B-4A981AF18F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242E42-4474-8264-6B5C-77BE8C768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F29A36-0C66-5B35-424B-99AE88980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6E3B-B25F-4C26-AE6B-98787E0D6F4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B1A4CB-776E-ECA2-15C5-5421DDB86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A049A5-218E-4FD0-D648-9991B8614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D6CE-D4B5-4F87-B133-81747D0D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755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F4D78A-B50F-94B9-8230-DEB2A9DF2F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7EFCD6-5BC6-6749-8FAA-9E8DA50E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637" y="594592"/>
            <a:ext cx="10515600" cy="549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UA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69D9BB-4AD5-71FB-6382-1AF1D448F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608568-69F3-FE8F-4490-7FEA50825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56E3B-B25F-4C26-AE6B-98787E0D6F47}" type="datetimeFigureOut">
              <a:rPr lang="ru-RU" smtClean="0"/>
              <a:t>19.06.2023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196CBD-027C-1CAC-0387-63E908E5D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EFBBCB-ABF7-6E53-505E-FC5EDC84A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FD6CE-D4B5-4F87-B133-81747D0D5B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73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562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6694" y="2240264"/>
            <a:ext cx="7605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системы автоматизации контроля состояния здоровья студентов ГАПОУ СО «Камышловский педагогический колледж»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001367" y="351028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12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специальность: 09.02.07 Информационные системы и программирование</a:t>
            </a:r>
            <a:endParaRPr lang="ru-RU" sz="1400" dirty="0">
              <a:solidFill>
                <a:srgbClr val="000A3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720754" y="3787279"/>
            <a:ext cx="14712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Исполнитель:</a:t>
            </a:r>
          </a:p>
          <a:p>
            <a:r>
              <a:rPr lang="ru-RU" sz="1200" dirty="0" err="1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Обоскалов</a:t>
            </a:r>
            <a:r>
              <a:rPr lang="ru-RU" sz="12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Н.Д., </a:t>
            </a:r>
          </a:p>
          <a:p>
            <a:r>
              <a:rPr lang="ru-RU" sz="12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студент 3п группы </a:t>
            </a:r>
          </a:p>
          <a:p>
            <a:r>
              <a:rPr lang="ru-RU" sz="12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Руководитель:</a:t>
            </a:r>
          </a:p>
          <a:p>
            <a:r>
              <a:rPr lang="ru-RU" sz="12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Мясников С.В.,  </a:t>
            </a:r>
          </a:p>
          <a:p>
            <a:r>
              <a:rPr lang="ru-RU" sz="12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преподаватель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0" y="50613"/>
            <a:ext cx="1219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14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Министерство образования и молодежной политики Свердловской области</a:t>
            </a:r>
            <a:endParaRPr lang="ru-RU" sz="1600" dirty="0">
              <a:solidFill>
                <a:srgbClr val="000A3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ru-RU" sz="14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Государственное автономное профессиональное образовательное учреждение </a:t>
            </a:r>
            <a:endParaRPr lang="ru-RU" sz="16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ru-RU" sz="14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Свердловской области «Камышловский педагогический колледж»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070573" y="6488668"/>
            <a:ext cx="1957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Камышлов, 2022</a:t>
            </a:r>
            <a:endParaRPr lang="ru-RU" sz="2000" dirty="0">
              <a:solidFill>
                <a:srgbClr val="000A3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37837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Рисунок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592" y="1664282"/>
            <a:ext cx="8568816" cy="4151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31314" y="443997"/>
            <a:ext cx="8124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Моделирование потоков данных </a:t>
            </a:r>
            <a:r>
              <a:rPr lang="en-US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DFD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3048" y="6044671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Модель потока данных после реинжиниринга</a:t>
            </a:r>
          </a:p>
        </p:txBody>
      </p:sp>
    </p:spTree>
    <p:extLst>
      <p:ext uri="{BB962C8B-B14F-4D97-AF65-F5344CB8AC3E}">
        <p14:creationId xmlns:p14="http://schemas.microsoft.com/office/powerpoint/2010/main" val="8931988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6299" y="443997"/>
            <a:ext cx="5140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Создание </a:t>
            </a:r>
            <a:r>
              <a:rPr lang="en-US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SADT</a:t>
            </a:r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модели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24009" y="5767672"/>
            <a:ext cx="4943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Обобщенная схема функциональной</a:t>
            </a:r>
            <a:r>
              <a:rPr lang="en-US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модели</a:t>
            </a:r>
            <a:endParaRPr lang="en-US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 методологии SADT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06365" y="1090328"/>
            <a:ext cx="9179269" cy="46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128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58263" y="443997"/>
            <a:ext cx="7071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существующих аналогов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333572"/>
            <a:ext cx="6119307" cy="42481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62716" y="5781713"/>
            <a:ext cx="389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Информационная система </a:t>
            </a:r>
            <a:r>
              <a:rPr lang="en-US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MEDESK</a:t>
            </a:r>
            <a:endParaRPr lang="ru-RU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040812" y="1333572"/>
            <a:ext cx="4941638" cy="4817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3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Плюсы:</a:t>
            </a:r>
            <a:endParaRPr lang="ru-RU" sz="2300" dirty="0">
              <a:solidFill>
                <a:srgbClr val="000A3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3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Удобный интерфейс</a:t>
            </a:r>
            <a:endParaRPr lang="ru-RU" sz="2300" dirty="0">
              <a:solidFill>
                <a:srgbClr val="000A3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3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Высокий уровень безопасности данных</a:t>
            </a:r>
            <a:endParaRPr lang="ru-RU" sz="2300" dirty="0">
              <a:solidFill>
                <a:srgbClr val="000A3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3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Возможность работы через веб-интерфейс или мобильное приложение</a:t>
            </a:r>
            <a:endParaRPr lang="ru-RU" sz="2300" dirty="0">
              <a:solidFill>
                <a:srgbClr val="000A3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3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Минусы:</a:t>
            </a:r>
            <a:endParaRPr lang="ru-RU" sz="2300" dirty="0">
              <a:solidFill>
                <a:srgbClr val="000A3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3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Дорогой тарифный план</a:t>
            </a:r>
            <a:endParaRPr lang="ru-RU" sz="2300" dirty="0">
              <a:solidFill>
                <a:srgbClr val="000A3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23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всегда удобный поиск и доступ к необходимой информации в больших базах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152946221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58269" y="443997"/>
            <a:ext cx="7071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существующих аналогов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50153" y="5492787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Информационная система </a:t>
            </a:r>
            <a:r>
              <a:rPr lang="en-US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ECLINIC</a:t>
            </a:r>
            <a:endParaRPr lang="ru-RU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040812" y="1333572"/>
            <a:ext cx="4941638" cy="4528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300" dirty="0">
                <a:solidFill>
                  <a:srgbClr val="000A3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Плюсы: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300" dirty="0">
                <a:solidFill>
                  <a:srgbClr val="000A3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Понятный интерфейс со сложной организацией данных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300" dirty="0">
                <a:solidFill>
                  <a:srgbClr val="000A3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Подключение государственных центров обмена медицинской информации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300" dirty="0">
                <a:solidFill>
                  <a:srgbClr val="000A3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Минусы: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300" dirty="0">
                <a:solidFill>
                  <a:srgbClr val="000A3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Высокая стоимость системы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300" dirty="0">
                <a:solidFill>
                  <a:srgbClr val="000A3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Ограниченные варианты графических отчетов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300" dirty="0">
                <a:solidFill>
                  <a:srgbClr val="000A3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 всегда удобный интерфейс</a:t>
            </a:r>
          </a:p>
        </p:txBody>
      </p:sp>
      <p:pic>
        <p:nvPicPr>
          <p:cNvPr id="7170" name="Picture 2" descr="http://e-clinic.pro/media/uploads/2023/04/12/untitle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86"/>
          <a:stretch/>
        </p:blipFill>
        <p:spPr bwMode="auto">
          <a:xfrm>
            <a:off x="590550" y="1476447"/>
            <a:ext cx="6018031" cy="381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29218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485" y="1283065"/>
            <a:ext cx="8629030" cy="45688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315705" y="6044671"/>
            <a:ext cx="356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Уровень «сущность-связь» (</a:t>
            </a:r>
            <a:r>
              <a:rPr lang="en-US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ER)</a:t>
            </a:r>
            <a:endParaRPr lang="ru-RU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696A2-D2E9-4C99-84FD-7507912C6CBA}"/>
              </a:ext>
            </a:extLst>
          </p:cNvPr>
          <p:cNvSpPr txBox="1"/>
          <p:nvPr/>
        </p:nvSpPr>
        <p:spPr>
          <a:xfrm>
            <a:off x="2509173" y="443997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Создание логической модели БД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37703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71145" y="6044671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Уровень ключей (</a:t>
            </a:r>
            <a:r>
              <a:rPr lang="en-US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KB)</a:t>
            </a:r>
            <a:endParaRPr lang="ru-RU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08" y="1234552"/>
            <a:ext cx="9886367" cy="46658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46D13-601B-4ABF-83A3-427CC522F5D9}"/>
              </a:ext>
            </a:extLst>
          </p:cNvPr>
          <p:cNvSpPr txBox="1"/>
          <p:nvPr/>
        </p:nvSpPr>
        <p:spPr>
          <a:xfrm>
            <a:off x="2509173" y="443997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Создание логической модели БД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67262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09173" y="443997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Создание логической модели БД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80" y="1266643"/>
            <a:ext cx="9601039" cy="46394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740180" y="6044671"/>
            <a:ext cx="2711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Уровень атрибутов (</a:t>
            </a:r>
            <a:r>
              <a:rPr lang="en-US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FA)</a:t>
            </a:r>
            <a:endParaRPr lang="ru-RU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68275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918F1C-FC3C-4CB8-BECE-AD2B2061F069}"/>
              </a:ext>
            </a:extLst>
          </p:cNvPr>
          <p:cNvSpPr txBox="1"/>
          <p:nvPr/>
        </p:nvSpPr>
        <p:spPr>
          <a:xfrm>
            <a:off x="3718994" y="443997"/>
            <a:ext cx="4761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Глоссарий сущностей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873F5F8-7145-4261-A653-884596A7B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22" y="1090328"/>
            <a:ext cx="7823156" cy="4923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CB9C16-6964-4AAA-8B35-F7D9BEFAD653}"/>
              </a:ext>
            </a:extLst>
          </p:cNvPr>
          <p:cNvSpPr txBox="1"/>
          <p:nvPr/>
        </p:nvSpPr>
        <p:spPr>
          <a:xfrm>
            <a:off x="4859924" y="6044671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Глоссарий сущностей</a:t>
            </a:r>
          </a:p>
        </p:txBody>
      </p:sp>
    </p:spTree>
    <p:extLst>
      <p:ext uri="{BB962C8B-B14F-4D97-AF65-F5344CB8AC3E}">
        <p14:creationId xmlns:p14="http://schemas.microsoft.com/office/powerpoint/2010/main" val="262366647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55F0D0-9E43-4FC9-A3C0-E57589F41AB7}"/>
              </a:ext>
            </a:extLst>
          </p:cNvPr>
          <p:cNvSpPr txBox="1"/>
          <p:nvPr/>
        </p:nvSpPr>
        <p:spPr>
          <a:xfrm>
            <a:off x="2452900" y="443997"/>
            <a:ext cx="7298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Создание физической модели БД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5E72C-256C-4A47-A491-F83FDA0227EA}"/>
              </a:ext>
            </a:extLst>
          </p:cNvPr>
          <p:cNvSpPr txBox="1"/>
          <p:nvPr/>
        </p:nvSpPr>
        <p:spPr>
          <a:xfrm>
            <a:off x="4740180" y="6044671"/>
            <a:ext cx="271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Физическая модель БД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2789502" y="1300020"/>
            <a:ext cx="6612995" cy="453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8303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55F0D0-9E43-4FC9-A3C0-E57589F41AB7}"/>
              </a:ext>
            </a:extLst>
          </p:cNvPr>
          <p:cNvSpPr txBox="1"/>
          <p:nvPr/>
        </p:nvSpPr>
        <p:spPr>
          <a:xfrm>
            <a:off x="4645258" y="443997"/>
            <a:ext cx="2904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Авторизация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E72C-256C-4A47-A491-F83FDA0227EA}"/>
              </a:ext>
            </a:extLst>
          </p:cNvPr>
          <p:cNvSpPr txBox="1"/>
          <p:nvPr/>
        </p:nvSpPr>
        <p:spPr>
          <a:xfrm>
            <a:off x="4996852" y="6047873"/>
            <a:ext cx="2206052" cy="366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Окно авторизации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2144446" y="1360080"/>
            <a:ext cx="7910863" cy="441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8982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0736" y="795753"/>
            <a:ext cx="2207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Введение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0737" y="1442084"/>
            <a:ext cx="93022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современном мире информация становиться фактором, определяющим эффективность любой сферы деятельности. В связи с этим возникает нужда в создании специальных систем, которые ответственны за управление базами данных. </a:t>
            </a:r>
          </a:p>
        </p:txBody>
      </p:sp>
    </p:spTree>
    <p:extLst>
      <p:ext uri="{BB962C8B-B14F-4D97-AF65-F5344CB8AC3E}">
        <p14:creationId xmlns:p14="http://schemas.microsoft.com/office/powerpoint/2010/main" val="263150406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AF91D5-FEB8-4E0F-B5D7-98FD327C7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18" y="1304114"/>
            <a:ext cx="8112370" cy="4530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6D21FE-7C34-4554-8FE2-25CD3441BF1F}"/>
              </a:ext>
            </a:extLst>
          </p:cNvPr>
          <p:cNvSpPr txBox="1"/>
          <p:nvPr/>
        </p:nvSpPr>
        <p:spPr>
          <a:xfrm>
            <a:off x="2713575" y="443997"/>
            <a:ext cx="6768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Главная страница приложения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1816F-3104-4C60-8392-B04A6AA50974}"/>
              </a:ext>
            </a:extLst>
          </p:cNvPr>
          <p:cNvSpPr txBox="1"/>
          <p:nvPr/>
        </p:nvSpPr>
        <p:spPr>
          <a:xfrm>
            <a:off x="5048277" y="6044671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Главная страница</a:t>
            </a:r>
          </a:p>
        </p:txBody>
      </p:sp>
    </p:spTree>
    <p:extLst>
      <p:ext uri="{BB962C8B-B14F-4D97-AF65-F5344CB8AC3E}">
        <p14:creationId xmlns:p14="http://schemas.microsoft.com/office/powerpoint/2010/main" val="77581034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823906-085C-4E4D-BFA3-32E4F6ED35E2}"/>
              </a:ext>
            </a:extLst>
          </p:cNvPr>
          <p:cNvSpPr txBox="1"/>
          <p:nvPr/>
        </p:nvSpPr>
        <p:spPr>
          <a:xfrm>
            <a:off x="3930005" y="443997"/>
            <a:ext cx="4341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Добавление записи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C0C41-C1C6-4BA2-A884-CD679C96DD6B}"/>
              </a:ext>
            </a:extLst>
          </p:cNvPr>
          <p:cNvSpPr txBox="1"/>
          <p:nvPr/>
        </p:nvSpPr>
        <p:spPr>
          <a:xfrm>
            <a:off x="4366130" y="6044671"/>
            <a:ext cx="345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 для добавления записи</a:t>
            </a:r>
          </a:p>
        </p:txBody>
      </p:sp>
      <p:pic>
        <p:nvPicPr>
          <p:cNvPr id="9" name="2023-06-19 12-07-13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375" t="11605" r="13140" b="15220"/>
          <a:stretch/>
        </p:blipFill>
        <p:spPr>
          <a:xfrm>
            <a:off x="1808355" y="1090328"/>
            <a:ext cx="8575290" cy="48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25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09EB7-71FF-4D07-A88A-51C82BA7BE04}"/>
              </a:ext>
            </a:extLst>
          </p:cNvPr>
          <p:cNvSpPr txBox="1"/>
          <p:nvPr/>
        </p:nvSpPr>
        <p:spPr>
          <a:xfrm>
            <a:off x="3409502" y="443997"/>
            <a:ext cx="5373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Редактирование записи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6D352-6695-4BC1-BCAF-3D98300357F7}"/>
              </a:ext>
            </a:extLst>
          </p:cNvPr>
          <p:cNvSpPr txBox="1"/>
          <p:nvPr/>
        </p:nvSpPr>
        <p:spPr>
          <a:xfrm>
            <a:off x="4140274" y="6044671"/>
            <a:ext cx="391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 для редактирования записи</a:t>
            </a:r>
          </a:p>
        </p:txBody>
      </p:sp>
      <p:pic>
        <p:nvPicPr>
          <p:cNvPr id="2" name="2023-06-19 13-00-40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284" t="11549" r="13196" b="15488"/>
          <a:stretch/>
        </p:blipFill>
        <p:spPr>
          <a:xfrm>
            <a:off x="1614000" y="1090328"/>
            <a:ext cx="8964000" cy="50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55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52E640-88C5-417F-BBC6-1BC3277F18B1}"/>
              </a:ext>
            </a:extLst>
          </p:cNvPr>
          <p:cNvSpPr txBox="1"/>
          <p:nvPr/>
        </p:nvSpPr>
        <p:spPr>
          <a:xfrm>
            <a:off x="4450510" y="443997"/>
            <a:ext cx="3305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Поиск данных 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2023-06-19 13-31-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291" t="11549" r="13185" b="15488"/>
          <a:stretch/>
        </p:blipFill>
        <p:spPr>
          <a:xfrm>
            <a:off x="1614000" y="1090328"/>
            <a:ext cx="8964000" cy="500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A6D352-6695-4BC1-BCAF-3D98300357F7}"/>
              </a:ext>
            </a:extLst>
          </p:cNvPr>
          <p:cNvSpPr txBox="1"/>
          <p:nvPr/>
        </p:nvSpPr>
        <p:spPr>
          <a:xfrm>
            <a:off x="4426025" y="6044671"/>
            <a:ext cx="334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Демонстрация поиска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3133800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5F7C6D-5F51-40A2-83E1-5C1014414593}"/>
              </a:ext>
            </a:extLst>
          </p:cNvPr>
          <p:cNvSpPr txBox="1"/>
          <p:nvPr/>
        </p:nvSpPr>
        <p:spPr>
          <a:xfrm>
            <a:off x="2059003" y="443997"/>
            <a:ext cx="8082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Отчеты на основе сложных запросов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25A688-DD1C-40F6-B2F7-D9138E73D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204"/>
          <a:stretch/>
        </p:blipFill>
        <p:spPr>
          <a:xfrm>
            <a:off x="1054619" y="1413379"/>
            <a:ext cx="10082762" cy="20156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AAB0F3-F814-4DE9-B520-1445A03F0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791"/>
          <a:stretch/>
        </p:blipFill>
        <p:spPr>
          <a:xfrm>
            <a:off x="1054619" y="3569171"/>
            <a:ext cx="10082762" cy="203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7447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8CE775-45D1-4A2A-B44E-0A8B5730BD53}"/>
              </a:ext>
            </a:extLst>
          </p:cNvPr>
          <p:cNvSpPr txBox="1"/>
          <p:nvPr/>
        </p:nvSpPr>
        <p:spPr>
          <a:xfrm>
            <a:off x="4126550" y="473977"/>
            <a:ext cx="393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Формы с </a:t>
            </a:r>
            <a:r>
              <a:rPr lang="en-US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DataGrid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3D8951-AD6F-48AC-8C5C-3C30B95F0C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2017" y="1300364"/>
            <a:ext cx="8027963" cy="4189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9579E-33B3-4C7D-9BF3-39F0BED6407B}"/>
              </a:ext>
            </a:extLst>
          </p:cNvPr>
          <p:cNvSpPr txBox="1"/>
          <p:nvPr/>
        </p:nvSpPr>
        <p:spPr>
          <a:xfrm>
            <a:off x="5040686" y="6014691"/>
            <a:ext cx="211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 с </a:t>
            </a:r>
            <a:r>
              <a:rPr lang="en-US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DataGrid</a:t>
            </a:r>
            <a:endParaRPr lang="ru-RU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2448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1F6516-B92D-4AFC-A996-33951F47F20E}"/>
              </a:ext>
            </a:extLst>
          </p:cNvPr>
          <p:cNvSpPr txBox="1"/>
          <p:nvPr/>
        </p:nvSpPr>
        <p:spPr>
          <a:xfrm>
            <a:off x="4534920" y="443997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Тестирование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1">
            <a:extLst>
              <a:ext uri="{FF2B5EF4-FFF2-40B4-BE49-F238E27FC236}">
                <a16:creationId xmlns:a16="http://schemas.microsoft.com/office/drawing/2014/main" id="{C4F182D1-9C32-4F78-8C27-9CE15058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894" y="1250058"/>
            <a:ext cx="7278211" cy="4189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A59203-1BCD-4942-8728-8AA261908628}"/>
              </a:ext>
            </a:extLst>
          </p:cNvPr>
          <p:cNvSpPr txBox="1"/>
          <p:nvPr/>
        </p:nvSpPr>
        <p:spPr>
          <a:xfrm>
            <a:off x="4602323" y="6044671"/>
            <a:ext cx="30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 добавления записи</a:t>
            </a:r>
          </a:p>
        </p:txBody>
      </p:sp>
    </p:spTree>
    <p:extLst>
      <p:ext uri="{BB962C8B-B14F-4D97-AF65-F5344CB8AC3E}">
        <p14:creationId xmlns:p14="http://schemas.microsoft.com/office/powerpoint/2010/main" val="361932563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Рисунок 1">
            <a:extLst>
              <a:ext uri="{FF2B5EF4-FFF2-40B4-BE49-F238E27FC236}">
                <a16:creationId xmlns:a16="http://schemas.microsoft.com/office/drawing/2014/main" id="{3D625487-C559-469F-AA56-F959A45F9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37"/>
          <a:stretch/>
        </p:blipFill>
        <p:spPr bwMode="auto">
          <a:xfrm>
            <a:off x="1490946" y="1212862"/>
            <a:ext cx="9210107" cy="443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02CE6-098D-4B35-91A3-953E77157DF3}"/>
              </a:ext>
            </a:extLst>
          </p:cNvPr>
          <p:cNvSpPr txBox="1"/>
          <p:nvPr/>
        </p:nvSpPr>
        <p:spPr>
          <a:xfrm>
            <a:off x="4534920" y="443997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Тестирование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59203-1BCD-4942-8728-8AA261908628}"/>
              </a:ext>
            </a:extLst>
          </p:cNvPr>
          <p:cNvSpPr txBox="1"/>
          <p:nvPr/>
        </p:nvSpPr>
        <p:spPr>
          <a:xfrm>
            <a:off x="4430872" y="6044671"/>
            <a:ext cx="334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Процесс отладки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90250111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E2AB83-8DCF-48D7-9C0E-33B091577B7D}"/>
              </a:ext>
            </a:extLst>
          </p:cNvPr>
          <p:cNvSpPr txBox="1"/>
          <p:nvPr/>
        </p:nvSpPr>
        <p:spPr>
          <a:xfrm>
            <a:off x="4534920" y="443997"/>
            <a:ext cx="313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Тестирование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1">
            <a:extLst>
              <a:ext uri="{FF2B5EF4-FFF2-40B4-BE49-F238E27FC236}">
                <a16:creationId xmlns:a16="http://schemas.microsoft.com/office/drawing/2014/main" id="{CF9F5502-549D-49A0-A7C9-886D408F7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7" r="45434"/>
          <a:stretch/>
        </p:blipFill>
        <p:spPr bwMode="auto">
          <a:xfrm>
            <a:off x="1083497" y="1086822"/>
            <a:ext cx="8763887" cy="439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Рисунок 1">
            <a:extLst>
              <a:ext uri="{FF2B5EF4-FFF2-40B4-BE49-F238E27FC236}">
                <a16:creationId xmlns:a16="http://schemas.microsoft.com/office/drawing/2014/main" id="{3897D812-F102-4CEF-9BAA-C1D586B85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28" y="4461877"/>
            <a:ext cx="6607555" cy="1162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A59203-1BCD-4942-8728-8AA261908628}"/>
              </a:ext>
            </a:extLst>
          </p:cNvPr>
          <p:cNvSpPr txBox="1"/>
          <p:nvPr/>
        </p:nvSpPr>
        <p:spPr>
          <a:xfrm>
            <a:off x="4430872" y="6044671"/>
            <a:ext cx="334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Процесс отладки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96463258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1C2102-1613-45F6-A168-2BF37C69DC5A}"/>
              </a:ext>
            </a:extLst>
          </p:cNvPr>
          <p:cNvSpPr txBox="1"/>
          <p:nvPr/>
        </p:nvSpPr>
        <p:spPr>
          <a:xfrm>
            <a:off x="4717799" y="443997"/>
            <a:ext cx="3052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Заключение</a:t>
            </a:r>
            <a:endParaRPr lang="ru-RU" sz="36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3B583-8036-42AC-A81D-5B0F5D73C0B6}"/>
              </a:ext>
            </a:extLst>
          </p:cNvPr>
          <p:cNvSpPr txBox="1"/>
          <p:nvPr/>
        </p:nvSpPr>
        <p:spPr>
          <a:xfrm>
            <a:off x="1450736" y="1442084"/>
            <a:ext cx="96803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заключении хочу сказать что мое приложение ускорит и упросит работу сотрудников организации в которой я проходил практику. В ходе выполнения курсовой работы была решена проблема создания базы данных для колледжа</a:t>
            </a:r>
          </a:p>
        </p:txBody>
      </p:sp>
    </p:spTree>
    <p:extLst>
      <p:ext uri="{BB962C8B-B14F-4D97-AF65-F5344CB8AC3E}">
        <p14:creationId xmlns:p14="http://schemas.microsoft.com/office/powerpoint/2010/main" val="422223599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0736" y="795753"/>
            <a:ext cx="3033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Актуальность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0737" y="1442084"/>
            <a:ext cx="93022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Сотрудникам медицинского кабинета в колледжах необходимо заполнять, хранить и печатать большое количество отчетов и документов. При ручном заполнении на бумаге это занимает немалое количество времени и сил что сказывается на эффективности работы сотрудника. </a:t>
            </a:r>
          </a:p>
          <a:p>
            <a:pPr algn="just"/>
            <a:r>
              <a:rPr lang="ru-RU" sz="28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Использование АИС позволяет сотрудникам быстрее и удобнее заполнять отчеты и документы о состоянии здоровья студентов, а также просматривать текущее состояние здоровья студентов.</a:t>
            </a:r>
          </a:p>
        </p:txBody>
      </p:sp>
    </p:spTree>
    <p:extLst>
      <p:ext uri="{BB962C8B-B14F-4D97-AF65-F5344CB8AC3E}">
        <p14:creationId xmlns:p14="http://schemas.microsoft.com/office/powerpoint/2010/main" val="242164958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6694" y="2240264"/>
            <a:ext cx="7605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системы автоматизации контроля состояния здоровья студентов ГАПОУ СО «Камышловский педагогический колледж»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001367" y="351028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12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специальность: 09.02.07 Информационные системы и программирование</a:t>
            </a:r>
            <a:endParaRPr lang="ru-RU" sz="1400" dirty="0">
              <a:solidFill>
                <a:srgbClr val="000A3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468709" y="4319090"/>
            <a:ext cx="14712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Исполнитель:</a:t>
            </a:r>
          </a:p>
          <a:p>
            <a:r>
              <a:rPr lang="ru-RU" sz="1200" dirty="0" err="1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Обоскалов</a:t>
            </a:r>
            <a:r>
              <a:rPr lang="ru-RU" sz="12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Н.Д., </a:t>
            </a:r>
          </a:p>
          <a:p>
            <a:r>
              <a:rPr lang="ru-RU" sz="12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студент 3п группы </a:t>
            </a:r>
          </a:p>
          <a:p>
            <a:r>
              <a:rPr lang="ru-RU" sz="12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Руководитель:</a:t>
            </a:r>
          </a:p>
          <a:p>
            <a:r>
              <a:rPr lang="ru-RU" sz="12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Мясников С.В.,  </a:t>
            </a:r>
          </a:p>
          <a:p>
            <a:r>
              <a:rPr lang="ru-RU" sz="12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преподаватель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0" y="50613"/>
            <a:ext cx="1219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14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Министерство образования и молодежной политики Свердловской области</a:t>
            </a:r>
            <a:endParaRPr lang="ru-RU" sz="1600" dirty="0">
              <a:solidFill>
                <a:srgbClr val="000A3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ru-RU" sz="14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Государственное автономное профессиональное образовательное учреждение </a:t>
            </a:r>
            <a:endParaRPr lang="ru-RU" sz="16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ru-RU" sz="14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Свердловской области «Камышловский педагогический колледж»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070573" y="6488668"/>
            <a:ext cx="1957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Камышлов, 2022</a:t>
            </a:r>
            <a:endParaRPr lang="ru-RU" sz="2000" dirty="0">
              <a:solidFill>
                <a:srgbClr val="000A3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75455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0737" y="1442084"/>
            <a:ext cx="93022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Цель исследования: проектирование информационной системы «Контроль состояния здоровья студентов ГАПОУ СО «Камышловский педагогический колледж».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0736" y="795753"/>
            <a:ext cx="1231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Цель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6127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0737" y="1442084"/>
            <a:ext cx="963435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 исследования:</a:t>
            </a:r>
          </a:p>
          <a:p>
            <a:pPr algn="just"/>
            <a:r>
              <a:rPr lang="ru-RU" sz="24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	Исследование предметной области разрабатываемого проекта информационной системы «Контроль состояния здоровья студентов ГАПОУ СО «Камышловский педагогический колледж»</a:t>
            </a:r>
          </a:p>
          <a:p>
            <a:pPr algn="just"/>
            <a:r>
              <a:rPr lang="ru-RU" sz="24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	Смоделировать бизнес-процессы и выделить потоки данных. Проанализировать существующие аналоги решения проекта, определить требования будущих пользователей.</a:t>
            </a:r>
          </a:p>
          <a:p>
            <a:pPr algn="just"/>
            <a:r>
              <a:rPr lang="ru-RU" sz="24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	Спроектировать базу данных, приложение конечных пользователей. Реализовать информационную систему, разработать интерфейс приложения и функций по требованию заказчика.</a:t>
            </a:r>
          </a:p>
          <a:p>
            <a:pPr algn="just"/>
            <a:r>
              <a:rPr lang="ru-RU" sz="24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	Протестировать приложения и провести отладку программных модулей, разработка сопровождающей технической документацией.</a:t>
            </a:r>
          </a:p>
          <a:p>
            <a:pPr algn="just"/>
            <a:endParaRPr lang="ru-RU" sz="24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50736" y="795753"/>
            <a:ext cx="1681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33040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9E2923-7116-495C-9E00-1D353FCA4064}"/>
              </a:ext>
            </a:extLst>
          </p:cNvPr>
          <p:cNvSpPr txBox="1"/>
          <p:nvPr/>
        </p:nvSpPr>
        <p:spPr>
          <a:xfrm>
            <a:off x="1450736" y="795753"/>
            <a:ext cx="4783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Исследование задачи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314FD-EF3F-4B68-9C76-A36DB1006A6D}"/>
              </a:ext>
            </a:extLst>
          </p:cNvPr>
          <p:cNvSpPr txBox="1"/>
          <p:nvPr/>
        </p:nvSpPr>
        <p:spPr>
          <a:xfrm>
            <a:off x="1450737" y="1442084"/>
            <a:ext cx="102920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медицинском кабинете колледжа происходит контроль состояния здоровья студентов. У каждого студента разное состояние здоровья. Медицинский работник колледжа может запросить в устной форме медицинские документы у студента или ответственного за посещаемость, по электронной почте или документом в виде запроса у медицинской организации, которая наблюдала или наблюдает студента, также у прошлого учебного заведения для того, чтобы заполнить медицинскую карту студента. </a:t>
            </a:r>
          </a:p>
        </p:txBody>
      </p:sp>
    </p:spTree>
    <p:extLst>
      <p:ext uri="{BB962C8B-B14F-4D97-AF65-F5344CB8AC3E}">
        <p14:creationId xmlns:p14="http://schemas.microsoft.com/office/powerpoint/2010/main" val="141723936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24826" y="443997"/>
            <a:ext cx="6766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Описание предметной области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2152650" y="1213884"/>
            <a:ext cx="7981950" cy="5200119"/>
            <a:chOff x="2152650" y="1213884"/>
            <a:chExt cx="7981950" cy="5200119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573B4C5-4A28-3CEC-D2D1-083A25A931EB}"/>
                </a:ext>
              </a:extLst>
            </p:cNvPr>
            <p:cNvSpPr/>
            <p:nvPr/>
          </p:nvSpPr>
          <p:spPr>
            <a:xfrm>
              <a:off x="2152650" y="1213884"/>
              <a:ext cx="7981950" cy="52001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image9.png" descr="https://lh6.googleusercontent.com/0yjgRc7juTI8oslvCggEdG4u9TFbR6Mpjru1BA0Mst6a15Igi8e9F5ifz2WQeKh9FJS_SEbSQy9IBcSyT-jhEH9jUDDdXn2bRloUdulc45w3v5xQHfpTHSeos8yL96frByfJgUqdhdTJxH3gLGS6lvytdseSUz68id4V7BdHXIDSegxpQMJWj8qqNN1GKCGKYnoOwAxrPw"/>
            <p:cNvPicPr/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999709" y="1290197"/>
              <a:ext cx="6192582" cy="4630918"/>
            </a:xfrm>
            <a:prstGeom prst="rect">
              <a:avLst/>
            </a:prstGeom>
            <a:ln/>
          </p:spPr>
        </p:pic>
        <p:sp>
          <p:nvSpPr>
            <p:cNvPr id="11" name="TextBox 10"/>
            <p:cNvSpPr txBox="1"/>
            <p:nvPr/>
          </p:nvSpPr>
          <p:spPr>
            <a:xfrm>
              <a:off x="4656364" y="6044671"/>
              <a:ext cx="2884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000A3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Функциональная модель</a:t>
              </a:r>
            </a:p>
          </p:txBody>
        </p:sp>
      </p:grpSp>
      <p:grpSp>
        <p:nvGrpSpPr>
          <p:cNvPr id="21" name="Группа 20"/>
          <p:cNvGrpSpPr/>
          <p:nvPr/>
        </p:nvGrpSpPr>
        <p:grpSpPr>
          <a:xfrm>
            <a:off x="2152650" y="1142682"/>
            <a:ext cx="7981950" cy="5271321"/>
            <a:chOff x="2152650" y="1142682"/>
            <a:chExt cx="7981950" cy="5271321"/>
          </a:xfrm>
        </p:grpSpPr>
        <p:grpSp>
          <p:nvGrpSpPr>
            <p:cNvPr id="22" name="Группа 21"/>
            <p:cNvGrpSpPr/>
            <p:nvPr/>
          </p:nvGrpSpPr>
          <p:grpSpPr>
            <a:xfrm>
              <a:off x="2152650" y="1213884"/>
              <a:ext cx="7981950" cy="5200119"/>
              <a:chOff x="2152650" y="1213884"/>
              <a:chExt cx="7981950" cy="5200119"/>
            </a:xfrm>
          </p:grpSpPr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9573B4C5-4A28-3CEC-D2D1-083A25A931EB}"/>
                  </a:ext>
                </a:extLst>
              </p:cNvPr>
              <p:cNvSpPr/>
              <p:nvPr/>
            </p:nvSpPr>
            <p:spPr>
              <a:xfrm>
                <a:off x="2152650" y="1213884"/>
                <a:ext cx="7981950" cy="52001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656364" y="6044671"/>
                <a:ext cx="2893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>
                    <a:solidFill>
                      <a:srgbClr val="000A3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Информационная модель</a:t>
                </a:r>
              </a:p>
            </p:txBody>
          </p:sp>
        </p:grpSp>
        <p:pic>
          <p:nvPicPr>
            <p:cNvPr id="23" name="Рисунок 22" descr="https://lh5.googleusercontent.com/nc3jLZ8srSwefGnNMPYCKa9SeKtApyfg48_2k90Jcz4CdqO5zulfzjlxJYuH4oDMjHn74MtUvoXKlEP5w2zCW29rwaPqgjF-UqARcyLYJcm6_rvogEZrKW_ntAAxYsGJOGqrmxkJTvqgFjBfgk9qPaOb5cEimLAxj8JrKxyjOnhu0SpYR2e3APLOdmFfRPXSFacHul6MtQ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9585" y="1142682"/>
              <a:ext cx="6132830" cy="457263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22872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Рисунок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282" y="1558959"/>
            <a:ext cx="8517436" cy="4077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75042" y="443997"/>
            <a:ext cx="8241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Моделирование бизнес процесса </a:t>
            </a:r>
            <a:r>
              <a:rPr lang="en-US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DFD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3433" y="6044671"/>
            <a:ext cx="470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Модель потока данных до реинжиниринга</a:t>
            </a:r>
          </a:p>
        </p:txBody>
      </p:sp>
    </p:spTree>
    <p:extLst>
      <p:ext uri="{BB962C8B-B14F-4D97-AF65-F5344CB8AC3E}">
        <p14:creationId xmlns:p14="http://schemas.microsoft.com/office/powerpoint/2010/main" val="330660638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5062" y="443997"/>
            <a:ext cx="6702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Таблица КФУ бизнес-процесса</a:t>
            </a:r>
            <a:endParaRPr lang="ru-RU" sz="3200" dirty="0">
              <a:solidFill>
                <a:srgbClr val="000A3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25" y="1381626"/>
            <a:ext cx="8629750" cy="41589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5116" y="6044671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0A3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Таблица КФУ бизнес-процесса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346074306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owerpointbase.com-1078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powerpointbase.com-1078</Template>
  <TotalTime>1044</TotalTime>
  <Words>619</Words>
  <Application>Microsoft Office PowerPoint</Application>
  <PresentationFormat>Широкоэкранный</PresentationFormat>
  <Paragraphs>100</Paragraphs>
  <Slides>30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5" baseType="lpstr">
      <vt:lpstr>Arial</vt:lpstr>
      <vt:lpstr>Calibri</vt:lpstr>
      <vt:lpstr>Symbol</vt:lpstr>
      <vt:lpstr>Tahoma</vt:lpstr>
      <vt:lpstr>powerpointbase.com-1078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Студент</dc:creator>
  <cp:lastModifiedBy>Никита Обоскалов</cp:lastModifiedBy>
  <cp:revision>43</cp:revision>
  <dcterms:created xsi:type="dcterms:W3CDTF">2023-06-07T06:07:55Z</dcterms:created>
  <dcterms:modified xsi:type="dcterms:W3CDTF">2023-06-19T17:29:02Z</dcterms:modified>
</cp:coreProperties>
</file>